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21"/>
  </p:notesMasterIdLst>
  <p:sldIdLst>
    <p:sldId id="266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F64"/>
    <a:srgbClr val="000099"/>
    <a:srgbClr val="150860"/>
    <a:srgbClr val="1C1573"/>
    <a:srgbClr val="283E84"/>
    <a:srgbClr val="211D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E1A3C-79C5-4915-A200-F169B12F561B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45808-6EFD-40BA-B4BF-684B2CD68D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8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66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scm.com/download/win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Working with </a:t>
            </a:r>
            <a:r>
              <a:rPr lang="en-US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Git</a:t>
            </a:r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&amp; GitHub </a:t>
            </a:r>
            <a:r>
              <a:rPr lang="en-IN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– </a:t>
            </a:r>
            <a:br>
              <a:rPr lang="en-IN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</a:br>
            <a:r>
              <a:rPr lang="en-IN" dirty="0" smtClean="0"/>
              <a:t>Working with Git</a:t>
            </a:r>
            <a:endParaRPr lang="en-IN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Adding untracked </a:t>
            </a:r>
            <a:r>
              <a:rPr lang="en-IN" dirty="0" smtClean="0"/>
              <a:t>files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Let us now add </a:t>
            </a:r>
            <a:r>
              <a:rPr lang="en-IN" dirty="0"/>
              <a:t>a new file to </a:t>
            </a:r>
            <a:r>
              <a:rPr lang="en-IN" dirty="0" smtClean="0"/>
              <a:t>the </a:t>
            </a:r>
            <a:r>
              <a:rPr lang="en-IN" dirty="0"/>
              <a:t>project.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For this navigate to the folder using explorer and add a ReadUs.md file.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IN" dirty="0"/>
              <a:t> </a:t>
            </a:r>
            <a:r>
              <a:rPr lang="en-IN" dirty="0" smtClean="0"/>
              <a:t>   [</a:t>
            </a:r>
            <a:r>
              <a:rPr lang="en-IN" dirty="0" smtClean="0"/>
              <a:t>You </a:t>
            </a:r>
            <a:r>
              <a:rPr lang="en-IN" dirty="0"/>
              <a:t>may simply copy-paste the existing ReadMe.md file and rename it]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endParaRPr lang="en-IN" sz="12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Now </a:t>
            </a:r>
            <a:r>
              <a:rPr lang="en-IN" dirty="0" smtClean="0"/>
              <a:t>execute </a:t>
            </a:r>
            <a:r>
              <a:rPr lang="en-IN" dirty="0"/>
              <a:t>the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status </a:t>
            </a:r>
            <a:r>
              <a:rPr lang="en-IN" dirty="0"/>
              <a:t>command</a:t>
            </a:r>
            <a:r>
              <a:rPr lang="en-IN" dirty="0" smtClean="0"/>
              <a:t>; and </a:t>
            </a:r>
            <a:r>
              <a:rPr lang="en-IN" dirty="0"/>
              <a:t>you will see something like this: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066800" y="4038600"/>
            <a:ext cx="8587680" cy="16561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</a:p>
          <a:p>
            <a:r>
              <a:rPr lang="en-IN" sz="14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 branch master</a:t>
            </a: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 branch is up-to-date with 'origin/master'.</a:t>
            </a: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Untracked files:</a:t>
            </a: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(use "git add &lt;file&gt;..." to include in what will be committed)</a:t>
            </a:r>
          </a:p>
          <a:p>
            <a:r>
              <a:rPr lang="en-IN" sz="1400" b="1" dirty="0" err="1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ReadUs</a:t>
            </a:r>
            <a:endParaRPr lang="en-IN" sz="14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nothing added to commit but untracked files present (use "git add" to track)</a:t>
            </a:r>
            <a:endParaRPr lang="en-IN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69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Adding untracked </a:t>
            </a:r>
            <a:r>
              <a:rPr lang="en-IN" dirty="0" smtClean="0"/>
              <a:t>files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Untracked </a:t>
            </a:r>
            <a:r>
              <a:rPr lang="en-IN" dirty="0"/>
              <a:t>primarily means that Git considers </a:t>
            </a:r>
            <a:r>
              <a:rPr lang="en-IN" dirty="0" smtClean="0"/>
              <a:t>these files as unknown since </a:t>
            </a:r>
            <a:r>
              <a:rPr lang="en-IN" dirty="0" smtClean="0"/>
              <a:t>they were not a part of the </a:t>
            </a:r>
            <a:r>
              <a:rPr lang="en-IN" dirty="0"/>
              <a:t>previous snapshot or commit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Git </a:t>
            </a:r>
            <a:r>
              <a:rPr lang="en-IN" dirty="0"/>
              <a:t>will not include </a:t>
            </a:r>
            <a:r>
              <a:rPr lang="en-IN" dirty="0" smtClean="0"/>
              <a:t>these files </a:t>
            </a:r>
            <a:r>
              <a:rPr lang="en-IN" dirty="0"/>
              <a:t>in the commit snapshots until explicitly told to do so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This feature is added so that generated binary files or other irrelevant files are not automatically tracked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5684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Adding untracked </a:t>
            </a:r>
            <a:r>
              <a:rPr lang="en-IN" dirty="0" smtClean="0"/>
              <a:t>files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In order to begin tracking the new file, use the command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add</a:t>
            </a:r>
            <a:r>
              <a:rPr lang="en-IN" dirty="0"/>
              <a:t>.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add </a:t>
            </a:r>
            <a:r>
              <a:rPr lang="en-IN" dirty="0"/>
              <a:t>command takes </a:t>
            </a:r>
            <a:r>
              <a:rPr lang="en-IN" dirty="0" smtClean="0"/>
              <a:t>the complete </a:t>
            </a:r>
            <a:r>
              <a:rPr lang="en-IN" dirty="0"/>
              <a:t>path name for either a file or a </a:t>
            </a:r>
            <a:r>
              <a:rPr lang="en-IN" dirty="0" smtClean="0"/>
              <a:t>directory.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If a directory name is mentioned, </a:t>
            </a:r>
            <a:r>
              <a:rPr lang="en-IN" dirty="0"/>
              <a:t>the </a:t>
            </a:r>
            <a:r>
              <a:rPr lang="en-IN" dirty="0" smtClean="0"/>
              <a:t>command works to add </a:t>
            </a:r>
            <a:r>
              <a:rPr lang="en-IN" dirty="0"/>
              <a:t>all the files in that directory recursively.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To begin tracking the </a:t>
            </a:r>
            <a:r>
              <a:rPr lang="en-IN" dirty="0" err="1"/>
              <a:t>ReadUs</a:t>
            </a:r>
            <a:r>
              <a:rPr lang="en-IN" dirty="0"/>
              <a:t> file, run the following command: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205260" y="4724400"/>
            <a:ext cx="858768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 </a:t>
            </a:r>
            <a:r>
              <a:rPr lang="en-IN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ReadUs</a:t>
            </a:r>
            <a:endParaRPr lang="en-IN" sz="1600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442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Adding untracked </a:t>
            </a:r>
            <a:r>
              <a:rPr lang="en-IN" dirty="0" smtClean="0"/>
              <a:t>files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Execute the git status command again to check the status of the working directory: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 smtClean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05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</a:t>
            </a:r>
            <a:r>
              <a:rPr lang="en-IN" dirty="0" err="1"/>
              <a:t>ReadUs</a:t>
            </a:r>
            <a:r>
              <a:rPr lang="en-IN" dirty="0"/>
              <a:t> file is now </a:t>
            </a:r>
            <a:r>
              <a:rPr lang="en-IN" dirty="0" smtClean="0"/>
              <a:t>converted into a tracked file and also staged </a:t>
            </a:r>
            <a:r>
              <a:rPr lang="en-IN" dirty="0"/>
              <a:t>to be committed.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Additionally, if </a:t>
            </a:r>
            <a:r>
              <a:rPr lang="en-IN" dirty="0"/>
              <a:t>changes are committed at this point of </a:t>
            </a:r>
            <a:r>
              <a:rPr lang="en-IN" dirty="0" smtClean="0"/>
              <a:t>time, </a:t>
            </a:r>
            <a:r>
              <a:rPr lang="en-IN" dirty="0"/>
              <a:t>t</a:t>
            </a:r>
            <a:r>
              <a:rPr lang="en-IN" dirty="0" smtClean="0"/>
              <a:t>he </a:t>
            </a:r>
            <a:r>
              <a:rPr lang="en-IN" dirty="0"/>
              <a:t>version of the file at the time of running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add </a:t>
            </a:r>
            <a:r>
              <a:rPr lang="en-IN" dirty="0"/>
              <a:t>will be </a:t>
            </a:r>
            <a:r>
              <a:rPr lang="en-IN" dirty="0" smtClean="0"/>
              <a:t>used</a:t>
            </a:r>
            <a:r>
              <a:rPr lang="en-IN" dirty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205260" y="2209800"/>
            <a:ext cx="8587680" cy="1219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</a:p>
          <a:p>
            <a:r>
              <a:rPr lang="en-IN" sz="14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 branch master</a:t>
            </a: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 branch is up-to-date with 'origin/master'.</a:t>
            </a: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Changes to be committed:</a:t>
            </a:r>
          </a:p>
          <a:p>
            <a:r>
              <a:rPr lang="en-IN" sz="14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file: </a:t>
            </a:r>
            <a:r>
              <a:rPr lang="en-IN" sz="1400" b="1" dirty="0" err="1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ReadUs</a:t>
            </a:r>
            <a:endParaRPr lang="en-IN" sz="14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84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Staging modified </a:t>
            </a:r>
            <a:r>
              <a:rPr lang="en-IN" dirty="0" smtClean="0"/>
              <a:t>files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Let’s change the existing ReadMe.md file – which is already being tracked.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output after running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status </a:t>
            </a:r>
            <a:r>
              <a:rPr lang="en-IN" dirty="0"/>
              <a:t>command will be as follows: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205260" y="2743200"/>
            <a:ext cx="8587680" cy="19868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</a:p>
          <a:p>
            <a:r>
              <a:rPr lang="en-IN" sz="14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 branch master</a:t>
            </a: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 branch is up-to-date with 'origin/master'.</a:t>
            </a: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Changes to be committed:</a:t>
            </a:r>
          </a:p>
          <a:p>
            <a:r>
              <a:rPr lang="en-IN" sz="14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file: </a:t>
            </a:r>
            <a:r>
              <a:rPr lang="en-IN" sz="1400" b="1" dirty="0" err="1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ReadUs</a:t>
            </a:r>
            <a:endParaRPr lang="en-IN" sz="1400" b="1" dirty="0" smtClean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sz="14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Changes not staged for commit:</a:t>
            </a:r>
          </a:p>
          <a:p>
            <a:r>
              <a:rPr lang="en-IN" sz="14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modified</a:t>
            </a:r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IN" sz="14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ReadMe.md</a:t>
            </a:r>
            <a:endParaRPr lang="en-IN" sz="14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26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Staging modified </a:t>
            </a:r>
            <a:r>
              <a:rPr lang="en-IN" dirty="0" smtClean="0"/>
              <a:t>files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01914" y="1143001"/>
            <a:ext cx="10160000" cy="4876799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The ReadMe.md file appears </a:t>
            </a:r>
            <a:r>
              <a:rPr lang="en-IN" dirty="0" smtClean="0">
                <a:latin typeface="Helvetica" panose="020B0604020202020204" pitchFamily="34" charset="0"/>
                <a:cs typeface="Helvetica" panose="020B0604020202020204" pitchFamily="34" charset="0"/>
              </a:rPr>
              <a:t>marked as </a:t>
            </a: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“Changes not staged for commit” — </a:t>
            </a:r>
            <a:r>
              <a:rPr lang="en-IN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this </a:t>
            </a: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implies that:</a:t>
            </a:r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this file which is being tracked, </a:t>
            </a:r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i</a:t>
            </a:r>
            <a:r>
              <a:rPr lang="en-IN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 a modified file and currently located in the </a:t>
            </a: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working directory, </a:t>
            </a:r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but not yet staged. </a:t>
            </a:r>
          </a:p>
          <a:p>
            <a:pPr marL="457200" lvl="1" indent="0">
              <a:lnSpc>
                <a:spcPct val="160000"/>
              </a:lnSpc>
              <a:spcBef>
                <a:spcPts val="0"/>
              </a:spcBef>
              <a:buNone/>
            </a:pPr>
            <a:endParaRPr lang="en-IN" sz="11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In order to stage this modified file, run </a:t>
            </a:r>
            <a:r>
              <a:rPr lang="en-IN" b="1" dirty="0">
                <a:solidFill>
                  <a:srgbClr val="C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git add </a:t>
            </a: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command.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endParaRPr lang="en-IN" sz="11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b="1" dirty="0">
                <a:solidFill>
                  <a:srgbClr val="C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git add </a:t>
            </a: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is a multipurpose command. It is used to:</a:t>
            </a:r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begin tracking new files, </a:t>
            </a:r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to stage files, </a:t>
            </a:r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en-IN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adding </a:t>
            </a: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content for commit.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endParaRPr lang="en-IN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92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Staging modified </a:t>
            </a:r>
            <a:r>
              <a:rPr lang="en-IN" dirty="0" smtClean="0"/>
              <a:t>files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428999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Let’s now move ReadMe.md file to the staging area by using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add </a:t>
            </a:r>
            <a:r>
              <a:rPr lang="en-IN" dirty="0"/>
              <a:t>command and run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status </a:t>
            </a:r>
            <a:r>
              <a:rPr lang="en-IN" dirty="0"/>
              <a:t>again: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205260" y="2667000"/>
            <a:ext cx="8587680" cy="20567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 ReadMe.md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</a:t>
            </a:r>
            <a:r>
              <a:rPr lang="en-IN" sz="1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 branch master</a:t>
            </a: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 branch is up-to-date with 'origin/master'.</a:t>
            </a: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Changes to be committed:</a:t>
            </a:r>
          </a:p>
          <a:p>
            <a:r>
              <a:rPr lang="en-IN" sz="14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file: </a:t>
            </a:r>
            <a:r>
              <a:rPr lang="en-IN" sz="1400" b="1" dirty="0" err="1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ReadUs</a:t>
            </a:r>
            <a:endParaRPr lang="en-IN" sz="14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modified: </a:t>
            </a:r>
            <a:r>
              <a:rPr lang="en-IN" sz="14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ReadMe.md</a:t>
            </a:r>
          </a:p>
        </p:txBody>
      </p:sp>
    </p:spTree>
    <p:extLst>
      <p:ext uri="{BB962C8B-B14F-4D97-AF65-F5344CB8AC3E}">
        <p14:creationId xmlns:p14="http://schemas.microsoft.com/office/powerpoint/2010/main" val="3500119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Commit </a:t>
            </a:r>
            <a:r>
              <a:rPr lang="en-IN" dirty="0" smtClean="0"/>
              <a:t>changes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Use the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commit </a:t>
            </a:r>
            <a:r>
              <a:rPr lang="en-IN" dirty="0"/>
              <a:t>command to commit the changes: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205260" y="2133600"/>
            <a:ext cx="8587680" cy="1224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IN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commit -m </a:t>
            </a:r>
            <a:r>
              <a:rPr lang="en-IN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IN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MyFirstCommit</a:t>
            </a:r>
            <a:r>
              <a:rPr lang="en-IN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endParaRPr lang="en-IN" sz="16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sz="16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[master </a:t>
            </a:r>
            <a:r>
              <a:rPr lang="en-IN" sz="16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867bhuji] Issue 92: </a:t>
            </a:r>
            <a:r>
              <a:rPr lang="en-IN" sz="16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fix benchmarks for speed</a:t>
            </a:r>
          </a:p>
          <a:p>
            <a:r>
              <a:rPr lang="en-IN" sz="16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files changed, 2 insertions(+)</a:t>
            </a:r>
          </a:p>
          <a:p>
            <a:r>
              <a:rPr lang="en-IN" sz="16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mode </a:t>
            </a:r>
            <a:r>
              <a:rPr lang="en-IN" sz="16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984239 </a:t>
            </a:r>
            <a:r>
              <a:rPr lang="en-IN" sz="16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README</a:t>
            </a:r>
            <a:endParaRPr lang="en-IN" sz="1600" b="1" dirty="0" smtClean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34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Push changes to </a:t>
            </a:r>
            <a:r>
              <a:rPr lang="en-IN" dirty="0" smtClean="0"/>
              <a:t>Remote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Use the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push </a:t>
            </a:r>
            <a:r>
              <a:rPr lang="en-IN" dirty="0"/>
              <a:t>command to push the changes from your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master/main</a:t>
            </a:r>
            <a:r>
              <a:rPr lang="en-IN" dirty="0"/>
              <a:t> branch to the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origin</a:t>
            </a:r>
            <a:r>
              <a:rPr lang="en-IN" dirty="0"/>
              <a:t> server: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This command will work only if </a:t>
            </a:r>
            <a:r>
              <a:rPr lang="en-IN" dirty="0" smtClean="0"/>
              <a:t>you </a:t>
            </a:r>
            <a:r>
              <a:rPr lang="en-IN" dirty="0"/>
              <a:t>have write access </a:t>
            </a:r>
            <a:r>
              <a:rPr lang="en-IN" dirty="0" smtClean="0"/>
              <a:t>on the repository to which you are trying to push the changes to and </a:t>
            </a:r>
            <a:r>
              <a:rPr lang="en-IN" dirty="0"/>
              <a:t>if nobody has pushed in the meantime.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If </a:t>
            </a:r>
            <a:r>
              <a:rPr lang="en-IN" dirty="0" smtClean="0"/>
              <a:t>someone </a:t>
            </a:r>
            <a:r>
              <a:rPr lang="en-IN" dirty="0"/>
              <a:t>else </a:t>
            </a:r>
            <a:r>
              <a:rPr lang="en-IN" dirty="0" smtClean="0"/>
              <a:t>also cloned the repository </a:t>
            </a:r>
            <a:r>
              <a:rPr lang="en-IN" dirty="0"/>
              <a:t>at the same time and </a:t>
            </a:r>
            <a:r>
              <a:rPr lang="en-IN" dirty="0" smtClean="0"/>
              <a:t>he/she pushed the changes upstream </a:t>
            </a:r>
            <a:r>
              <a:rPr lang="en-IN" dirty="0"/>
              <a:t>and then you </a:t>
            </a:r>
            <a:r>
              <a:rPr lang="en-IN" dirty="0" smtClean="0"/>
              <a:t>try </a:t>
            </a:r>
            <a:r>
              <a:rPr lang="en-IN" dirty="0" smtClean="0"/>
              <a:t>to </a:t>
            </a:r>
            <a:r>
              <a:rPr lang="en-IN" dirty="0" smtClean="0"/>
              <a:t>push your changes upstream</a:t>
            </a:r>
            <a:r>
              <a:rPr lang="en-IN" dirty="0"/>
              <a:t>, your push will </a:t>
            </a:r>
            <a:r>
              <a:rPr lang="en-IN" dirty="0" smtClean="0"/>
              <a:t>be </a:t>
            </a:r>
            <a:r>
              <a:rPr lang="en-IN" dirty="0"/>
              <a:t>rejected.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You will be required to </a:t>
            </a:r>
            <a:r>
              <a:rPr lang="en-IN" dirty="0"/>
              <a:t>fetch </a:t>
            </a:r>
            <a:r>
              <a:rPr lang="en-IN" dirty="0" smtClean="0"/>
              <a:t>the changes made by them first, </a:t>
            </a:r>
            <a:r>
              <a:rPr lang="en-IN" dirty="0"/>
              <a:t>and incorporate it into </a:t>
            </a:r>
            <a:r>
              <a:rPr lang="en-IN" dirty="0" smtClean="0"/>
              <a:t>yours, and then </a:t>
            </a:r>
            <a:r>
              <a:rPr lang="en-IN" dirty="0" smtClean="0"/>
              <a:t>you will be able to push your changes.</a:t>
            </a:r>
            <a:r>
              <a:rPr lang="en-IN" dirty="0" smtClean="0"/>
              <a:t> 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205260" y="2590800"/>
            <a:ext cx="858768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IN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</a:t>
            </a:r>
            <a:r>
              <a:rPr lang="en-IN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push origin master</a:t>
            </a:r>
            <a:endParaRPr lang="en-IN" sz="16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803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029200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 smtClean="0"/>
              <a:t>Working with Git and GitHub – </a:t>
            </a:r>
          </a:p>
          <a:p>
            <a:pPr lvl="0"/>
            <a:r>
              <a:rPr lang="en-IN" dirty="0" smtClean="0"/>
              <a:t>Git Branching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Getting started with Git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371600"/>
            <a:ext cx="10160000" cy="4800599"/>
          </a:xfrm>
        </p:spPr>
        <p:txBody>
          <a:bodyPr>
            <a:noAutofit/>
          </a:bodyPr>
          <a:lstStyle/>
          <a:p>
            <a:r>
              <a:rPr lang="en-IN" dirty="0">
                <a:solidFill>
                  <a:srgbClr val="C00000"/>
                </a:solidFill>
              </a:rPr>
              <a:t>Install Git for Windows:</a:t>
            </a:r>
          </a:p>
          <a:p>
            <a:r>
              <a:rPr lang="en-IN" dirty="0"/>
              <a:t>Navigate </a:t>
            </a:r>
            <a:r>
              <a:rPr lang="en-IN" dirty="0" smtClean="0"/>
              <a:t>to the following link and download </a:t>
            </a:r>
            <a:r>
              <a:rPr lang="en-IN" dirty="0"/>
              <a:t>will start automatically. </a:t>
            </a:r>
            <a:endParaRPr lang="en-IN" dirty="0" smtClean="0"/>
          </a:p>
          <a:p>
            <a:r>
              <a:rPr lang="en-IN" dirty="0">
                <a:hlinkClick r:id="rId2"/>
              </a:rPr>
              <a:t>https://git-scm.com/download/win</a:t>
            </a:r>
            <a:endParaRPr lang="en-IN" dirty="0"/>
          </a:p>
          <a:p>
            <a:endParaRPr lang="en-IN" dirty="0"/>
          </a:p>
          <a:p>
            <a:r>
              <a:rPr lang="en-IN" dirty="0">
                <a:solidFill>
                  <a:srgbClr val="C00000"/>
                </a:solidFill>
              </a:rPr>
              <a:t>Installing on Linux</a:t>
            </a:r>
          </a:p>
          <a:p>
            <a:r>
              <a:rPr lang="en-IN" dirty="0">
                <a:solidFill>
                  <a:srgbClr val="C00000"/>
                </a:solidFill>
              </a:rPr>
              <a:t>Installing on </a:t>
            </a:r>
            <a:r>
              <a:rPr lang="en-IN" dirty="0" err="1">
                <a:solidFill>
                  <a:srgbClr val="C00000"/>
                </a:solidFill>
              </a:rPr>
              <a:t>macOS</a:t>
            </a:r>
            <a:endParaRPr lang="en-IN" dirty="0">
              <a:solidFill>
                <a:srgbClr val="C00000"/>
              </a:solidFill>
            </a:endParaRPr>
          </a:p>
          <a:p>
            <a:endParaRPr lang="en-IN" dirty="0"/>
          </a:p>
          <a:p>
            <a:pPr marL="0" indent="0" algn="r">
              <a:lnSpc>
                <a:spcPct val="150000"/>
              </a:lnSpc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754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Git Configuration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371600"/>
            <a:ext cx="10160000" cy="480059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first step is to configure the username and email address for the current Git installation.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This will be used by Git during every commit.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Launch Git bash and type the following commands: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You may also set your default text editor that you want to be used with Git.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By default, Git uses the system’ default editor as the default editor for Git.</a:t>
            </a:r>
          </a:p>
          <a:p>
            <a:pPr marL="0" indent="0" algn="r">
              <a:lnSpc>
                <a:spcPct val="150000"/>
              </a:lnSpc>
              <a:spcBef>
                <a:spcPts val="0"/>
              </a:spcBef>
              <a:buNone/>
            </a:pP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205260" y="2895600"/>
            <a:ext cx="8587680" cy="716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--global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user.name “</a:t>
            </a:r>
            <a:r>
              <a:rPr lang="en-IN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ritubits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--global </a:t>
            </a:r>
            <a:r>
              <a:rPr lang="en-IN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user.email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“mailtorituarora@gmail.com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1201631" y="4831553"/>
            <a:ext cx="8587680" cy="6086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--global </a:t>
            </a:r>
            <a:r>
              <a:rPr lang="en-IN" b="1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core.editor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notepad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787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Git Configuration: Check your </a:t>
            </a:r>
            <a:r>
              <a:rPr lang="en-IN" dirty="0" smtClean="0"/>
              <a:t>settings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Use the command given below to check the configuration setting you just made: 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 smtClean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Alternatively</a:t>
            </a:r>
            <a:r>
              <a:rPr lang="en-IN" dirty="0"/>
              <a:t>, you can also view the selectively the required </a:t>
            </a:r>
            <a:r>
              <a:rPr lang="en-IN" dirty="0" err="1"/>
              <a:t>config</a:t>
            </a:r>
            <a:r>
              <a:rPr lang="en-IN" dirty="0"/>
              <a:t> parameters: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139371" y="2266479"/>
            <a:ext cx="858768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--list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9371" y="3782338"/>
            <a:ext cx="8587680" cy="6086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user.name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981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Getting </a:t>
            </a:r>
            <a:r>
              <a:rPr lang="en-IN" dirty="0" smtClean="0"/>
              <a:t>Help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Use any of the following commands to get help on any Git command: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>
                <a:latin typeface="Helvetica" panose="020B0604020202020204" pitchFamily="34" charset="0"/>
                <a:cs typeface="Helvetica" panose="020B0604020202020204" pitchFamily="34" charset="0"/>
              </a:rPr>
              <a:t>For </a:t>
            </a: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example, to get help on </a:t>
            </a:r>
            <a:r>
              <a:rPr lang="en-IN" dirty="0" err="1">
                <a:latin typeface="Helvetica" panose="020B0604020202020204" pitchFamily="34" charset="0"/>
                <a:cs typeface="Helvetica" panose="020B0604020202020204" pitchFamily="34" charset="0"/>
              </a:rPr>
              <a:t>config</a:t>
            </a:r>
            <a:r>
              <a:rPr lang="en-IN" dirty="0">
                <a:latin typeface="Helvetica" panose="020B0604020202020204" pitchFamily="34" charset="0"/>
                <a:cs typeface="Helvetica" panose="020B0604020202020204" pitchFamily="34" charset="0"/>
              </a:rPr>
              <a:t> command: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134676" y="2191300"/>
            <a:ext cx="8587680" cy="13900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 &lt;verb&gt;</a:t>
            </a:r>
          </a:p>
          <a:p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verb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--help</a:t>
            </a:r>
            <a:endParaRPr lang="en-IN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 git-&lt;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verb&gt;</a:t>
            </a:r>
          </a:p>
          <a:p>
            <a:endParaRPr lang="en-IN" b="1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34676" y="4724400"/>
            <a:ext cx="8587680" cy="6086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help </a:t>
            </a:r>
            <a:r>
              <a:rPr lang="en-IN" b="1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781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Cloning an existing </a:t>
            </a:r>
            <a:r>
              <a:rPr lang="en-IN" dirty="0" smtClean="0"/>
              <a:t>repository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In order to </a:t>
            </a:r>
            <a:r>
              <a:rPr lang="en-IN" dirty="0" smtClean="0"/>
              <a:t>clone an </a:t>
            </a:r>
            <a:r>
              <a:rPr lang="en-IN" dirty="0"/>
              <a:t>existing Git repository, use the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clone </a:t>
            </a:r>
            <a:r>
              <a:rPr lang="en-IN" dirty="0"/>
              <a:t>command.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This will </a:t>
            </a:r>
            <a:r>
              <a:rPr lang="en-IN" dirty="0" smtClean="0"/>
              <a:t>make a full </a:t>
            </a:r>
            <a:r>
              <a:rPr lang="en-IN" dirty="0"/>
              <a:t>copy of nearly all </a:t>
            </a:r>
            <a:r>
              <a:rPr lang="en-IN" dirty="0" smtClean="0"/>
              <a:t>the data on the server. It also brings </a:t>
            </a:r>
            <a:r>
              <a:rPr lang="en-IN" dirty="0"/>
              <a:t>along </a:t>
            </a:r>
            <a:r>
              <a:rPr lang="en-IN" dirty="0" smtClean="0"/>
              <a:t>the complete </a:t>
            </a:r>
            <a:r>
              <a:rPr lang="en-IN" dirty="0"/>
              <a:t>history of the </a:t>
            </a:r>
            <a:r>
              <a:rPr lang="en-IN" dirty="0" smtClean="0"/>
              <a:t>project (with </a:t>
            </a:r>
            <a:r>
              <a:rPr lang="en-IN" dirty="0"/>
              <a:t>every version of every </a:t>
            </a:r>
            <a:r>
              <a:rPr lang="en-IN" dirty="0" smtClean="0"/>
              <a:t>file).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Syntax: 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IN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lang="en-IN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This will create a directory named </a:t>
            </a:r>
            <a:r>
              <a:rPr lang="en-IN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MathTutorialProject</a:t>
            </a:r>
            <a:r>
              <a:rPr lang="en-IN" dirty="0"/>
              <a:t> in the current working directory.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205260" y="3391355"/>
            <a:ext cx="8587680" cy="6086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clone </a:t>
            </a:r>
            <a:r>
              <a:rPr lang="en-IN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https://github.com/ritubits/MathTutorialProject.git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794289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Cloning an existing </a:t>
            </a:r>
            <a:r>
              <a:rPr lang="en-IN" dirty="0" smtClean="0"/>
              <a:t>repository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If you wish to clone the repository with a directory name of your choice, provide the new name as an additional argument, as shown in the command below: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This helps in getting a working copy or checkout copy of the entire Git repository in your local system.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066799" y="2667000"/>
            <a:ext cx="9950939" cy="6086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clone </a:t>
            </a:r>
            <a:r>
              <a:rPr lang="en-IN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IN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github.com/ritubits/MathTutorialProject.git </a:t>
            </a:r>
            <a:r>
              <a:rPr lang="en-IN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myMathRepo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87546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Tracked and untracked </a:t>
            </a:r>
            <a:r>
              <a:rPr lang="en-IN" dirty="0" smtClean="0"/>
              <a:t>files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143000"/>
            <a:ext cx="10160000" cy="4800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Every file in your working directory can be in </a:t>
            </a:r>
            <a:r>
              <a:rPr lang="en-IN" i="1" dirty="0">
                <a:solidFill>
                  <a:srgbClr val="C00000"/>
                </a:solidFill>
              </a:rPr>
              <a:t>tracked</a:t>
            </a:r>
            <a:r>
              <a:rPr lang="en-IN" dirty="0"/>
              <a:t> or </a:t>
            </a:r>
            <a:r>
              <a:rPr lang="en-IN" i="1" dirty="0">
                <a:solidFill>
                  <a:srgbClr val="C00000"/>
                </a:solidFill>
              </a:rPr>
              <a:t>untracked</a:t>
            </a:r>
            <a:r>
              <a:rPr lang="en-IN" dirty="0"/>
              <a:t> state.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Tracked files are those which Git knows about;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They were a part of the last snapshot of Git;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They can be in any stage – unmodified, modified or staged.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On cloning </a:t>
            </a:r>
            <a:r>
              <a:rPr lang="en-IN" dirty="0"/>
              <a:t>a repository, all of its files will be tracked and </a:t>
            </a:r>
            <a:r>
              <a:rPr lang="en-IN" dirty="0" smtClean="0"/>
              <a:t>in unmodified state because </a:t>
            </a:r>
            <a:r>
              <a:rPr lang="en-IN" dirty="0"/>
              <a:t>Git has just checked them out and no modifications have been made on them so far.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 smtClean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Everything </a:t>
            </a:r>
            <a:r>
              <a:rPr lang="en-IN" dirty="0"/>
              <a:t>else in the directory are untracked files — these files were not in the last snapshot and are not in the staging area as well.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50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Checking file </a:t>
            </a:r>
            <a:r>
              <a:rPr lang="en-IN" dirty="0" smtClean="0"/>
              <a:t>status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>
            <a:normAutofit/>
          </a:bodyPr>
          <a:lstStyle/>
          <a:p>
            <a:r>
              <a:rPr lang="en-IN" dirty="0" smtClean="0"/>
              <a:t>The </a:t>
            </a:r>
            <a:r>
              <a:rPr lang="en-IN" dirty="0"/>
              <a:t>git status </a:t>
            </a:r>
            <a:r>
              <a:rPr lang="en-IN" dirty="0" smtClean="0"/>
              <a:t>command is used </a:t>
            </a:r>
            <a:r>
              <a:rPr lang="en-IN" dirty="0"/>
              <a:t>to check the status of the </a:t>
            </a:r>
            <a:r>
              <a:rPr lang="en-IN" dirty="0" smtClean="0"/>
              <a:t>files in the current directory:</a:t>
            </a: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This implies that:</a:t>
            </a:r>
          </a:p>
          <a:p>
            <a:pPr lvl="1"/>
            <a:r>
              <a:rPr lang="en-IN" dirty="0"/>
              <a:t>You have a clean working directory</a:t>
            </a:r>
          </a:p>
          <a:p>
            <a:pPr lvl="1"/>
            <a:r>
              <a:rPr lang="en-IN" dirty="0"/>
              <a:t>No untracked files exist</a:t>
            </a:r>
          </a:p>
          <a:p>
            <a:pPr lvl="1"/>
            <a:r>
              <a:rPr lang="en-IN" dirty="0"/>
              <a:t>No tracked file are in modified stage</a:t>
            </a:r>
          </a:p>
          <a:p>
            <a:pPr lvl="1"/>
            <a:r>
              <a:rPr lang="en-IN" dirty="0"/>
              <a:t>No tracked file are staged</a:t>
            </a:r>
          </a:p>
          <a:p>
            <a:pPr lvl="1"/>
            <a:r>
              <a:rPr lang="en-IN" dirty="0"/>
              <a:t>The current branch is origin/master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066800" y="2057400"/>
            <a:ext cx="8587680" cy="1224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git </a:t>
            </a:r>
            <a:r>
              <a:rPr lang="en-IN" sz="16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</a:p>
          <a:p>
            <a:r>
              <a:rPr lang="en-IN" sz="16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 branch master</a:t>
            </a:r>
          </a:p>
          <a:p>
            <a:r>
              <a:rPr lang="en-IN" sz="16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 branch is up-to-date with 'origin/master'.</a:t>
            </a:r>
          </a:p>
          <a:p>
            <a:r>
              <a:rPr lang="en-IN" sz="16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nothing to commit, working directory </a:t>
            </a:r>
            <a:r>
              <a:rPr lang="en-IN" sz="1600" b="1" dirty="0" smtClean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clean</a:t>
            </a:r>
            <a:endParaRPr lang="en-IN" sz="16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5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5560</TotalTime>
  <Words>1265</Words>
  <Application>Microsoft Office PowerPoint</Application>
  <PresentationFormat>Widescreen</PresentationFormat>
  <Paragraphs>175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Working with Git &amp; GitHub –  Working with Git</vt:lpstr>
      <vt:lpstr>Getting started with Git</vt:lpstr>
      <vt:lpstr>Git Configuration</vt:lpstr>
      <vt:lpstr>Git Configuration: Check your settings</vt:lpstr>
      <vt:lpstr>Getting Help</vt:lpstr>
      <vt:lpstr>Cloning an existing repository</vt:lpstr>
      <vt:lpstr>Cloning an existing repository</vt:lpstr>
      <vt:lpstr>Tracked and untracked files</vt:lpstr>
      <vt:lpstr>Checking file status</vt:lpstr>
      <vt:lpstr>Adding untracked files</vt:lpstr>
      <vt:lpstr>Adding untracked files</vt:lpstr>
      <vt:lpstr>Adding untracked files</vt:lpstr>
      <vt:lpstr>Adding untracked files</vt:lpstr>
      <vt:lpstr>Staging modified files</vt:lpstr>
      <vt:lpstr>Staging modified files</vt:lpstr>
      <vt:lpstr>Staging modified files</vt:lpstr>
      <vt:lpstr>Commit changes</vt:lpstr>
      <vt:lpstr>Push changes to Remote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402</cp:revision>
  <dcterms:created xsi:type="dcterms:W3CDTF">2018-10-16T06:13:57Z</dcterms:created>
  <dcterms:modified xsi:type="dcterms:W3CDTF">2022-05-04T06:02:08Z</dcterms:modified>
</cp:coreProperties>
</file>

<file path=docProps/thumbnail.jpeg>
</file>